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59" r:id="rId6"/>
    <p:sldId id="265" r:id="rId7"/>
    <p:sldId id="266" r:id="rId8"/>
    <p:sldId id="267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0D0D"/>
    <a:srgbClr val="B0A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>
        <p:scale>
          <a:sx n="80" d="100"/>
          <a:sy n="80" d="100"/>
        </p:scale>
        <p:origin x="-576" y="-6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4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3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4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7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3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3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C798D-381E-ED4A-8F36-6CFFBD026857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2E51F-241E-364E-9336-019466197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5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Climate change effects on nectar characteristics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Audrey McCombs</a:t>
            </a:r>
            <a:endParaRPr lang="en-US" dirty="0" smtClean="0"/>
          </a:p>
          <a:p>
            <a:r>
              <a:rPr lang="en-US" dirty="0" smtClean="0"/>
              <a:t>EEB590 Final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8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model right?</a:t>
            </a:r>
          </a:p>
          <a:p>
            <a:r>
              <a:rPr lang="en-US" dirty="0" smtClean="0"/>
              <a:t>Did I do everything I needed to for data exploration?</a:t>
            </a:r>
          </a:p>
          <a:p>
            <a:r>
              <a:rPr lang="en-US" dirty="0" smtClean="0"/>
              <a:t>Did I do everything I needed to for diagnostics?</a:t>
            </a:r>
          </a:p>
          <a:p>
            <a:r>
              <a:rPr lang="en-US" dirty="0" smtClean="0"/>
              <a:t>What about transforming the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25" y="1690688"/>
            <a:ext cx="5229225" cy="4351338"/>
          </a:xfrm>
        </p:spPr>
        <p:txBody>
          <a:bodyPr/>
          <a:lstStyle/>
          <a:p>
            <a:r>
              <a:rPr lang="en-US" dirty="0" smtClean="0"/>
              <a:t>Question</a:t>
            </a:r>
          </a:p>
          <a:p>
            <a:pPr lvl="1"/>
            <a:r>
              <a:rPr lang="en-US" dirty="0" smtClean="0"/>
              <a:t>Increased temps</a:t>
            </a:r>
          </a:p>
          <a:p>
            <a:pPr lvl="1"/>
            <a:r>
              <a:rPr lang="en-US" dirty="0" smtClean="0"/>
              <a:t>Nectar characteristics</a:t>
            </a:r>
          </a:p>
          <a:p>
            <a:pPr lvl="2"/>
            <a:r>
              <a:rPr lang="en-US" dirty="0" smtClean="0"/>
              <a:t>Volume</a:t>
            </a:r>
          </a:p>
          <a:p>
            <a:pPr lvl="2"/>
            <a:r>
              <a:rPr lang="en-US" dirty="0" smtClean="0"/>
              <a:t>Sugar concentration</a:t>
            </a:r>
          </a:p>
          <a:p>
            <a:pPr lvl="2"/>
            <a:r>
              <a:rPr lang="en-US" dirty="0" smtClean="0"/>
              <a:t>Sugar mass</a:t>
            </a:r>
          </a:p>
          <a:p>
            <a:endParaRPr lang="en-US" dirty="0" smtClean="0"/>
          </a:p>
          <a:p>
            <a:r>
              <a:rPr lang="en-US" dirty="0" smtClean="0"/>
              <a:t>Measuring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ectar volume in </a:t>
            </a:r>
            <a:r>
              <a:rPr lang="el-GR" dirty="0" smtClean="0">
                <a:latin typeface="Calibri"/>
                <a:cs typeface="Calibri"/>
              </a:rPr>
              <a:t>μ</a:t>
            </a:r>
            <a:r>
              <a:rPr lang="en-US" dirty="0" smtClean="0">
                <a:latin typeface="Calibri"/>
                <a:cs typeface="Calibri"/>
              </a:rPr>
              <a:t>L</a:t>
            </a:r>
            <a:endParaRPr lang="en-US" dirty="0" smtClean="0"/>
          </a:p>
        </p:txBody>
      </p:sp>
      <p:sp>
        <p:nvSpPr>
          <p:cNvPr id="4" name="5-Point Star 3"/>
          <p:cNvSpPr/>
          <p:nvPr/>
        </p:nvSpPr>
        <p:spPr>
          <a:xfrm>
            <a:off x="1813832" y="2909207"/>
            <a:ext cx="318407" cy="334736"/>
          </a:xfrm>
          <a:prstGeom prst="star5">
            <a:avLst/>
          </a:prstGeom>
          <a:solidFill>
            <a:srgbClr val="BB0D0D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48400" y="1685926"/>
            <a:ext cx="52197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Important?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Critical resource for pollinators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Structure pollinator communities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869"/>
            <a:ext cx="7082744" cy="527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02" y="1583868"/>
            <a:ext cx="4967198" cy="527412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Picts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layout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9857" y="1624694"/>
            <a:ext cx="11356522" cy="4057650"/>
          </a:xfrm>
          <a:prstGeom prst="rect">
            <a:avLst/>
          </a:prstGeom>
          <a:solidFill>
            <a:srgbClr val="B0A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35035" y="2145846"/>
            <a:ext cx="1216479" cy="129812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65888" y="2145846"/>
            <a:ext cx="1216479" cy="1298122"/>
          </a:xfrm>
          <a:prstGeom prst="rect">
            <a:avLst/>
          </a:prstGeom>
          <a:solidFill>
            <a:srgbClr val="BB0D0D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466364" y="2145846"/>
            <a:ext cx="1216479" cy="1298122"/>
          </a:xfrm>
          <a:prstGeom prst="rect">
            <a:avLst/>
          </a:prstGeom>
          <a:solidFill>
            <a:srgbClr val="BB0D0D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75631" y="2145846"/>
            <a:ext cx="1216479" cy="1298122"/>
          </a:xfrm>
          <a:prstGeom prst="rect">
            <a:avLst/>
          </a:prstGeom>
          <a:solidFill>
            <a:srgbClr val="BB0D0D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327822" y="3864429"/>
            <a:ext cx="1216479" cy="1298122"/>
          </a:xfrm>
          <a:prstGeom prst="rect">
            <a:avLst/>
          </a:prstGeom>
          <a:solidFill>
            <a:srgbClr val="BB0D0D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34843" y="3864429"/>
            <a:ext cx="1216479" cy="1298122"/>
          </a:xfrm>
          <a:prstGeom prst="rect">
            <a:avLst/>
          </a:prstGeom>
          <a:solidFill>
            <a:srgbClr val="BB0D0D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35034" y="3864429"/>
            <a:ext cx="1216479" cy="1298122"/>
          </a:xfrm>
          <a:prstGeom prst="rect">
            <a:avLst/>
          </a:prstGeom>
          <a:solidFill>
            <a:srgbClr val="BB0D0D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30779" y="2506436"/>
            <a:ext cx="416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3135084" y="2506435"/>
            <a:ext cx="416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975631" y="1776514"/>
            <a:ext cx="12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8’ square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975631" y="3864429"/>
            <a:ext cx="1216479" cy="1298122"/>
            <a:chOff x="975631" y="3864429"/>
            <a:chExt cx="1216479" cy="1298122"/>
          </a:xfrm>
        </p:grpSpPr>
        <p:sp>
          <p:nvSpPr>
            <p:cNvPr id="9" name="Rectangle 8"/>
            <p:cNvSpPr/>
            <p:nvPr/>
          </p:nvSpPr>
          <p:spPr>
            <a:xfrm>
              <a:off x="975631" y="3864429"/>
              <a:ext cx="1216479" cy="129812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40" y="3898445"/>
              <a:ext cx="399193" cy="69124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964" y="4469945"/>
              <a:ext cx="399193" cy="69124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157" y="3898445"/>
              <a:ext cx="399193" cy="691243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4665887" y="3864429"/>
            <a:ext cx="1216479" cy="1298122"/>
            <a:chOff x="975631" y="3864429"/>
            <a:chExt cx="1216479" cy="1298122"/>
          </a:xfrm>
        </p:grpSpPr>
        <p:sp>
          <p:nvSpPr>
            <p:cNvPr id="33" name="Rectangle 32"/>
            <p:cNvSpPr/>
            <p:nvPr/>
          </p:nvSpPr>
          <p:spPr>
            <a:xfrm>
              <a:off x="975631" y="3864429"/>
              <a:ext cx="1216479" cy="129812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40" y="3898445"/>
              <a:ext cx="399193" cy="69124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316" y="4380138"/>
              <a:ext cx="399193" cy="691243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0327821" y="2144483"/>
            <a:ext cx="1216479" cy="1298122"/>
            <a:chOff x="975631" y="3864429"/>
            <a:chExt cx="1216479" cy="1298122"/>
          </a:xfrm>
        </p:grpSpPr>
        <p:sp>
          <p:nvSpPr>
            <p:cNvPr id="38" name="Rectangle 37"/>
            <p:cNvSpPr/>
            <p:nvPr/>
          </p:nvSpPr>
          <p:spPr>
            <a:xfrm>
              <a:off x="975631" y="3864429"/>
              <a:ext cx="1216479" cy="129812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40" y="3898445"/>
              <a:ext cx="399193" cy="69124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964" y="4469945"/>
              <a:ext cx="399193" cy="69124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560" y="3898445"/>
              <a:ext cx="399193" cy="691243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8466364" y="3899805"/>
            <a:ext cx="1216479" cy="1298122"/>
            <a:chOff x="975631" y="3864429"/>
            <a:chExt cx="1216479" cy="1298122"/>
          </a:xfrm>
        </p:grpSpPr>
        <p:sp>
          <p:nvSpPr>
            <p:cNvPr id="43" name="Rectangle 42"/>
            <p:cNvSpPr/>
            <p:nvPr/>
          </p:nvSpPr>
          <p:spPr>
            <a:xfrm>
              <a:off x="975631" y="3864429"/>
              <a:ext cx="1216479" cy="129812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39" y="4427761"/>
              <a:ext cx="399193" cy="69124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3133" y="3921575"/>
              <a:ext cx="399193" cy="69124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156" y="4082139"/>
              <a:ext cx="399193" cy="69124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634842" y="2145846"/>
            <a:ext cx="1216479" cy="1298122"/>
            <a:chOff x="975631" y="3864429"/>
            <a:chExt cx="1216479" cy="1298122"/>
          </a:xfrm>
        </p:grpSpPr>
        <p:sp>
          <p:nvSpPr>
            <p:cNvPr id="48" name="Rectangle 47"/>
            <p:cNvSpPr/>
            <p:nvPr/>
          </p:nvSpPr>
          <p:spPr>
            <a:xfrm>
              <a:off x="975631" y="3864429"/>
              <a:ext cx="1216479" cy="129812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29" y="4167868"/>
              <a:ext cx="399193" cy="691243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347" y="2673799"/>
            <a:ext cx="399193" cy="69124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327125" y="3956951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946754" y="4380138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614486" y="4833067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38402" y="2144483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4264" y="3864429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58127" y="2145846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35438" y="2144483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66768" y="2144483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35247" y="2145846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55405" y="3864429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971588" y="2137103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61144" y="3899805"/>
            <a:ext cx="47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35247" y="3899805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971588" y="3899805"/>
            <a:ext cx="41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14600" y="3899805"/>
            <a:ext cx="19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0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9914"/>
            <a:ext cx="10515600" cy="35970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err="1" smtClean="0"/>
              <a:t>lmer</a:t>
            </a:r>
            <a:r>
              <a:rPr lang="en-US" sz="3600" dirty="0" smtClean="0"/>
              <a:t>(volume </a:t>
            </a:r>
            <a:r>
              <a:rPr lang="en-US" sz="3600" dirty="0"/>
              <a:t>~ treatment * year + (1|plot/plant</a:t>
            </a:r>
            <a:r>
              <a:rPr lang="en-US" sz="3600" dirty="0" smtClean="0"/>
              <a:t>))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98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" y="1590675"/>
            <a:ext cx="6932483" cy="47642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72425" y="1461327"/>
            <a:ext cx="36195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Sample size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C: 116</a:t>
            </a:r>
          </a:p>
          <a:p>
            <a:r>
              <a:rPr lang="en-US" sz="2400" dirty="0" smtClean="0"/>
              <a:t>   H: 144</a:t>
            </a:r>
          </a:p>
          <a:p>
            <a:endParaRPr lang="en-US" sz="2400" dirty="0"/>
          </a:p>
          <a:p>
            <a:r>
              <a:rPr lang="en-US" sz="2400" dirty="0" smtClean="0"/>
              <a:t>Min: 0.01818</a:t>
            </a:r>
          </a:p>
          <a:p>
            <a:r>
              <a:rPr lang="en-US" sz="2400" dirty="0"/>
              <a:t>Overall median: 0.1664</a:t>
            </a:r>
          </a:p>
          <a:p>
            <a:r>
              <a:rPr lang="en-US" sz="2400" dirty="0" smtClean="0"/>
              <a:t>Overall mean: 0.29413</a:t>
            </a:r>
          </a:p>
          <a:p>
            <a:r>
              <a:rPr lang="en-US" sz="2400" dirty="0" smtClean="0"/>
              <a:t>Max: 3.9818</a:t>
            </a:r>
          </a:p>
          <a:p>
            <a:endParaRPr lang="en-US" sz="2400" dirty="0"/>
          </a:p>
          <a:p>
            <a:r>
              <a:rPr lang="en-US" sz="2400" dirty="0" smtClean="0"/>
              <a:t>Mean C: 0.29279</a:t>
            </a:r>
          </a:p>
          <a:p>
            <a:r>
              <a:rPr lang="en-US" sz="2400" dirty="0" smtClean="0"/>
              <a:t>Mean H: 0.29520</a:t>
            </a:r>
          </a:p>
          <a:p>
            <a:endParaRPr lang="en-US" sz="2400" dirty="0"/>
          </a:p>
          <a:p>
            <a:r>
              <a:rPr lang="en-US" sz="2400" dirty="0" smtClean="0"/>
              <a:t>Variance ratio (H/C): 1.2363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65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675" y="1786505"/>
            <a:ext cx="12033528" cy="4142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19" y="1786505"/>
            <a:ext cx="6062484" cy="4142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786505"/>
            <a:ext cx="5971044" cy="41422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99547" y="6153150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Residuals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16311" y="6153150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Cook’s Distance</a:t>
            </a:r>
          </a:p>
        </p:txBody>
      </p:sp>
    </p:spTree>
    <p:extLst>
      <p:ext uri="{BB962C8B-B14F-4D97-AF65-F5344CB8AC3E}">
        <p14:creationId xmlns:p14="http://schemas.microsoft.com/office/powerpoint/2010/main" val="25364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548172"/>
            <a:ext cx="8877299" cy="61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49022" y="297395"/>
            <a:ext cx="7380953" cy="6508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20" y="192620"/>
            <a:ext cx="7380953" cy="66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4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149</Words>
  <Application>Microsoft Office PowerPoint</Application>
  <PresentationFormat>Custom</PresentationFormat>
  <Paragraphs>62</Paragraphs>
  <Slides>10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Climate change effects on nectar characteristics</vt:lpstr>
      <vt:lpstr>Introduction</vt:lpstr>
      <vt:lpstr>Picts</vt:lpstr>
      <vt:lpstr>Plot layout</vt:lpstr>
      <vt:lpstr>Model</vt:lpstr>
      <vt:lpstr>Data Exploration</vt:lpstr>
      <vt:lpstr>Diagnostics</vt:lpstr>
      <vt:lpstr>Results</vt:lpstr>
      <vt:lpstr>Results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Rogers, Haldre S [EEOBS]</dc:creator>
  <cp:lastModifiedBy>Audrey McCombs</cp:lastModifiedBy>
  <cp:revision>15</cp:revision>
  <dcterms:created xsi:type="dcterms:W3CDTF">2016-11-08T02:45:55Z</dcterms:created>
  <dcterms:modified xsi:type="dcterms:W3CDTF">2016-11-29T01:16:52Z</dcterms:modified>
</cp:coreProperties>
</file>